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Bid Your Dream House</a:t>
            </a:r>
            <a:endParaRPr sz="4800">
              <a:solidFill>
                <a:schemeClr val="accent1"/>
              </a:solidFill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--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 Bay Area House Price Prediction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5" name="Shape 65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Leilei Liu • June 2018</a:t>
            </a:r>
            <a:endParaRPr/>
          </a:p>
        </p:txBody>
      </p:sp>
      <p:pic>
        <p:nvPicPr>
          <p:cNvPr descr="Looking down on waves breaking against rock formation" id="66" name="Shape 66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7" name="Shape 67"/>
          <p:cNvPicPr preferRelativeResize="0"/>
          <p:nvPr/>
        </p:nvPicPr>
        <p:blipFill rotWithShape="1">
          <a:blip r:embed="rId4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725" y="70650"/>
            <a:ext cx="1869601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Price by County and Property Type</a:t>
            </a:r>
            <a:endParaRPr sz="1800"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1305700"/>
            <a:ext cx="4820975" cy="207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Linear Regression</a:t>
            </a:r>
            <a:endParaRPr sz="1800"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638350" y="1311700"/>
            <a:ext cx="4166400" cy="1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 three different models for each property type (single family house, townhouse and condo); 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 three different models based on three different types of location (zip, city, county); </a:t>
            </a:r>
            <a:endParaRPr sz="12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/>
              <a:t>General model contain different types of property and all types of location.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Best model is using three Ridge regression model on different property types.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1615375"/>
            <a:ext cx="4166400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Limitation</a:t>
            </a:r>
            <a:endParaRPr sz="1800"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cities with few sold property in the dataset may have less accurate prediction.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dataset contains neighborhood name and remodel year, it would help us improve the accuracy.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Introduction	</a:t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Dataset	</a:t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Data Facts	</a:t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Exploratory Data Analysis	</a:t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Linear Regression	</a:t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Conclusion	</a:t>
            </a:r>
            <a:endParaRPr b="1"/>
          </a:p>
          <a:p>
            <a:pPr indent="-3111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Attachment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Home buyer has limited resources to offer a reasonable bid price</a:t>
            </a:r>
            <a:endParaRPr sz="1800"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4166401" cy="40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Property data is  from Redfin.com</a:t>
            </a:r>
            <a:endParaRPr b="1"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City </a:t>
            </a:r>
            <a:r>
              <a:rPr b="1" lang="en"/>
              <a:t>boundary</a:t>
            </a:r>
            <a:r>
              <a:rPr b="1" lang="en"/>
              <a:t> shapefile is from c</a:t>
            </a:r>
            <a:r>
              <a:rPr b="1" lang="en"/>
              <a:t>a.gov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Facts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Data volume: After data cleaning, there are 32416 rows and 16 columns in the dataset.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Data Dictionary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75" y="1324425"/>
            <a:ext cx="2736750" cy="33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Property distribution</a:t>
            </a:r>
            <a:endParaRPr sz="1800"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1968399" cy="201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675" y="500925"/>
            <a:ext cx="1968409" cy="20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675" y="2517054"/>
            <a:ext cx="1968400" cy="2082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426" y="2579950"/>
            <a:ext cx="1874649" cy="20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Average total price vs. Average Unit Price ($ per sqft)</a:t>
            </a:r>
            <a:endParaRPr sz="1800"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2172843" cy="25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525" y="2271204"/>
            <a:ext cx="1993549" cy="229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Price Based on Property Type</a:t>
            </a:r>
            <a:endParaRPr sz="18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400" y="0"/>
            <a:ext cx="2170572" cy="25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425" y="0"/>
            <a:ext cx="2170576" cy="250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475" y="2508900"/>
            <a:ext cx="2157980" cy="246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Average Price Trend by Month</a:t>
            </a:r>
            <a:endParaRPr sz="1800"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19600" cy="4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